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61" r:id="rId6"/>
    <p:sldId id="260" r:id="rId7"/>
    <p:sldId id="264" r:id="rId8"/>
    <p:sldId id="265" r:id="rId9"/>
    <p:sldId id="266" r:id="rId10"/>
    <p:sldId id="267" r:id="rId11"/>
    <p:sldId id="278" r:id="rId12"/>
    <p:sldId id="268" r:id="rId13"/>
    <p:sldId id="259" r:id="rId14"/>
    <p:sldId id="270" r:id="rId15"/>
    <p:sldId id="272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38" autoAdjust="0"/>
    <p:restoredTop sz="94660"/>
  </p:normalViewPr>
  <p:slideViewPr>
    <p:cSldViewPr>
      <p:cViewPr varScale="1">
        <p:scale>
          <a:sx n="86" d="100"/>
          <a:sy n="86" d="100"/>
        </p:scale>
        <p:origin x="146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7411D-5073-4310-9991-7FF44AA9FCB6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D4B6B-1555-4A57-BCF5-8DCD279B0F8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10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D4B6B-1555-4A57-BCF5-8DCD279B0F8A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34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pl/web/koronawirus/porad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3933056"/>
            <a:ext cx="8458200" cy="800102"/>
          </a:xfrm>
        </p:spPr>
        <p:txBody>
          <a:bodyPr>
            <a:normAutofit fontScale="90000"/>
          </a:bodyPr>
          <a:lstStyle/>
          <a:p>
            <a:r>
              <a:rPr lang="pl-PL" sz="6000" b="1" dirty="0" smtClean="0"/>
              <a:t>Bezpieczeństwo w sieci</a:t>
            </a:r>
            <a:br>
              <a:rPr lang="pl-PL" sz="6000" b="1" dirty="0" smtClean="0"/>
            </a:br>
            <a:r>
              <a:rPr lang="pl-PL" sz="6000" b="1" dirty="0" smtClean="0"/>
              <a:t>w </a:t>
            </a:r>
            <a:r>
              <a:rPr lang="pl-PL" sz="6000" b="1" dirty="0" err="1" smtClean="0">
                <a:solidFill>
                  <a:schemeClr val="tx1"/>
                </a:solidFill>
              </a:rPr>
              <a:t>w</a:t>
            </a:r>
            <a:r>
              <a:rPr lang="pl-PL" sz="6000" b="1" dirty="0" smtClean="0">
                <a:solidFill>
                  <a:schemeClr val="tx1"/>
                </a:solidFill>
              </a:rPr>
              <a:t> dobie </a:t>
            </a:r>
            <a:r>
              <a:rPr lang="pl-PL" sz="6000" b="1" dirty="0" err="1" smtClean="0">
                <a:solidFill>
                  <a:schemeClr val="tx1"/>
                </a:solidFill>
              </a:rPr>
              <a:t>koronowirusa</a:t>
            </a:r>
            <a:endParaRPr lang="pl-PL" sz="6000" b="1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14646" y="5105400"/>
            <a:ext cx="5929354" cy="1752600"/>
          </a:xfrm>
        </p:spPr>
        <p:txBody>
          <a:bodyPr>
            <a:normAutofit fontScale="85000" lnSpcReduction="20000"/>
          </a:bodyPr>
          <a:lstStyle/>
          <a:p>
            <a:r>
              <a:rPr lang="pl-PL" sz="3300" dirty="0" smtClean="0"/>
              <a:t>Informacje dla Rodziców i Uczniów </a:t>
            </a:r>
            <a:br>
              <a:rPr lang="pl-PL" sz="3300" dirty="0" smtClean="0"/>
            </a:br>
            <a:r>
              <a:rPr lang="pl-PL" sz="3300" dirty="0" smtClean="0"/>
              <a:t>ZS w Juchnowcu Górnym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 algn="r"/>
            <a:endParaRPr lang="pl-PL" sz="1400" dirty="0" smtClean="0"/>
          </a:p>
          <a:p>
            <a:pPr algn="r"/>
            <a:endParaRPr lang="pl-PL" sz="1400" dirty="0" smtClean="0"/>
          </a:p>
          <a:p>
            <a:pPr algn="r"/>
            <a:r>
              <a:rPr lang="pl-PL" sz="1400" i="1" dirty="0" smtClean="0"/>
              <a:t>Małgorzata </a:t>
            </a:r>
            <a:r>
              <a:rPr lang="pl-PL" sz="1400" i="1" dirty="0" err="1" smtClean="0"/>
              <a:t>Dakowicz</a:t>
            </a:r>
            <a:r>
              <a:rPr lang="pl-PL" sz="1400" i="1" dirty="0" smtClean="0"/>
              <a:t/>
            </a:r>
            <a:br>
              <a:rPr lang="pl-PL" sz="1400" i="1" dirty="0" smtClean="0"/>
            </a:br>
            <a:r>
              <a:rPr lang="pl-PL" sz="1400" i="1" dirty="0" smtClean="0"/>
              <a:t>Igor </a:t>
            </a:r>
            <a:r>
              <a:rPr lang="pl-PL" sz="1400" i="1" dirty="0" err="1" smtClean="0"/>
              <a:t>Dacewicz</a:t>
            </a:r>
            <a:endParaRPr lang="pl-PL" sz="1400" i="1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Picture 2" descr="C:\Users\Igor\Desktop\Bezpieczeństwo-w-siec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8640"/>
            <a:ext cx="6500858" cy="277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0496" y="642918"/>
            <a:ext cx="5143504" cy="7143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Certyfikat SSL - korzyści</a:t>
            </a:r>
            <a:endParaRPr lang="pl-PL" dirty="0"/>
          </a:p>
        </p:txBody>
      </p:sp>
      <p:pic>
        <p:nvPicPr>
          <p:cNvPr id="26626" name="Picture 2" descr="Znalezione obrazy dla zapytania Certyfikat S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643338" cy="1214446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0" y="1785926"/>
            <a:ext cx="8786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l-PL" b="1" dirty="0" smtClean="0"/>
              <a:t> Szyfrowanie </a:t>
            </a:r>
            <a:r>
              <a:rPr lang="pl-PL" dirty="0" smtClean="0"/>
              <a:t>– przesyłane dane są szyfrowane, dzięki czemu poufne informacje nie dostają się w niepowołane ręce. 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Integralność </a:t>
            </a:r>
            <a:r>
              <a:rPr lang="pl-PL" dirty="0" smtClean="0"/>
              <a:t>– informacje nie mogą być zmienione w czasie ich przesyłania.</a:t>
            </a:r>
          </a:p>
          <a:p>
            <a:r>
              <a:rPr lang="pl-PL" b="1" dirty="0" smtClean="0"/>
              <a:t>Bezpieczeństwo </a:t>
            </a:r>
            <a:r>
              <a:rPr lang="pl-PL" dirty="0" smtClean="0"/>
              <a:t>– każdy użytkownik korzystający ze strony z certyfikatem SSL </a:t>
            </a:r>
            <a:br>
              <a:rPr lang="pl-PL" dirty="0" smtClean="0"/>
            </a:br>
            <a:r>
              <a:rPr lang="pl-PL" dirty="0" smtClean="0"/>
              <a:t>ma pewność, że dane, które przesyła, nie trafią do osób trzecich.</a:t>
            </a:r>
          </a:p>
          <a:p>
            <a:pPr>
              <a:buFont typeface="Wingdings" pitchFamily="2" charset="2"/>
              <a:buChar char="Ø"/>
            </a:pPr>
            <a:r>
              <a:rPr lang="pl-PL" b="1" dirty="0" smtClean="0"/>
              <a:t>Wiarygodność </a:t>
            </a:r>
            <a:r>
              <a:rPr lang="pl-PL" dirty="0" smtClean="0"/>
              <a:t>– strony posiadające certyfikat SSL </a:t>
            </a:r>
            <a:br>
              <a:rPr lang="pl-PL" dirty="0" smtClean="0"/>
            </a:br>
            <a:r>
              <a:rPr lang="pl-PL" dirty="0" smtClean="0"/>
              <a:t>uznawane są za wiarygodne i godne polecenia. </a:t>
            </a:r>
          </a:p>
          <a:p>
            <a:endParaRPr lang="pl-PL" dirty="0" smtClean="0"/>
          </a:p>
        </p:txBody>
      </p:sp>
      <p:pic>
        <p:nvPicPr>
          <p:cNvPr id="26628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67340"/>
            <a:ext cx="2883313" cy="3591713"/>
          </a:xfrm>
          <a:prstGeom prst="rect">
            <a:avLst/>
          </a:prstGeom>
          <a:noFill/>
        </p:spPr>
      </p:pic>
      <p:pic>
        <p:nvPicPr>
          <p:cNvPr id="26632" name="Picture 8" descr="Znalezione obrazy dla zapytania Certyfikat SS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557216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Znalezione obrazy dla zapytania Certyfikat SSL"/>
          <p:cNvPicPr>
            <a:picLocks noChangeAspect="1" noChangeArrowheads="1"/>
          </p:cNvPicPr>
          <p:nvPr/>
        </p:nvPicPr>
        <p:blipFill rotWithShape="1">
          <a:blip r:embed="rId2"/>
          <a:srcRect b="9053"/>
          <a:stretch/>
        </p:blipFill>
        <p:spPr bwMode="auto">
          <a:xfrm>
            <a:off x="-180528" y="908720"/>
            <a:ext cx="9371109" cy="536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062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727" y="836712"/>
            <a:ext cx="894476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err="1"/>
              <a:t>Koronawirus</a:t>
            </a:r>
            <a:r>
              <a:rPr lang="pl-PL" sz="3600" b="1" dirty="0"/>
              <a:t> przeciąży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Internet i </a:t>
            </a:r>
            <a:r>
              <a:rPr lang="pl-PL" sz="3600" b="1" dirty="0"/>
              <a:t>sieci komórkowe? </a:t>
            </a:r>
            <a:endParaRPr lang="pl-PL" sz="3600" b="1" dirty="0" smtClean="0"/>
          </a:p>
          <a:p>
            <a:endParaRPr lang="pl-PL" sz="2800" b="1" dirty="0"/>
          </a:p>
          <a:p>
            <a:pPr algn="just"/>
            <a:r>
              <a:rPr lang="pl-PL" dirty="0" smtClean="0"/>
              <a:t>W </a:t>
            </a:r>
            <a:r>
              <a:rPr lang="pl-PL" dirty="0"/>
              <a:t>związku z zamknięciem przedszkoli, szkół i uczelni wyższych do 25 marca, a także przejściem na pracę zdalną pracowników wielu koncernów i firm, internauci obawiają się o przepustowość sieci. Eksperci uspokajają, że nie powinno być problemów. - </a:t>
            </a:r>
            <a:r>
              <a:rPr lang="pl-PL" dirty="0" smtClean="0"/>
              <a:t>mówi </a:t>
            </a:r>
            <a:r>
              <a:rPr lang="pl-PL" dirty="0"/>
              <a:t>Wirtualnemedia.pl Jakub Wątor z Wirtualnej Polski</a:t>
            </a:r>
            <a:r>
              <a:rPr lang="pl-PL" dirty="0" smtClean="0"/>
              <a:t>. Jednak epidemia </a:t>
            </a:r>
            <a:r>
              <a:rPr lang="pl-PL" dirty="0"/>
              <a:t>COVID-19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związana z nią kwarantanna powodują, że użytkownicy intensywniej korzystają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Internetu. </a:t>
            </a:r>
            <a:r>
              <a:rPr lang="pl-PL" dirty="0"/>
              <a:t>W ciągu ostatnich dni, w statystykach SpeedTest.pl obserwujemy spadki średnich prędkości u operatorów mobilnych.</a:t>
            </a:r>
          </a:p>
          <a:p>
            <a:endParaRPr lang="pl-PL" dirty="0" smtClean="0"/>
          </a:p>
          <a:p>
            <a:pPr algn="just"/>
            <a:r>
              <a:rPr lang="pl-PL" dirty="0" smtClean="0"/>
              <a:t>Ministerstwo </a:t>
            </a:r>
            <a:r>
              <a:rPr lang="pl-PL" dirty="0"/>
              <a:t>Cyfryzacji uruchomiło stronę </a:t>
            </a:r>
            <a:r>
              <a:rPr lang="pl-PL" b="1" dirty="0"/>
              <a:t>gov.pl/</a:t>
            </a:r>
            <a:r>
              <a:rPr lang="pl-PL" b="1" dirty="0" err="1"/>
              <a:t>zdalnelekcje</a:t>
            </a:r>
            <a:r>
              <a:rPr lang="pl-PL" dirty="0"/>
              <a:t>. Zawiera ona propozycje materiałów, na bazie których można zdalnie poprowadzić zajęcia dla uczniów i ze szkół podstawowych, i ponadpodstawowych.</a:t>
            </a:r>
          </a:p>
          <a:p>
            <a:pPr algn="just" fontAlgn="base"/>
            <a:r>
              <a:rPr lang="pl-PL" dirty="0"/>
              <a:t>Decyzja rządu o zawieszeniu zajęć w szkołach, przedszkolach, żłobkach i na uczelniach ma przeciwdziałać rozprzestrzenianiu się epidemii </a:t>
            </a:r>
            <a:r>
              <a:rPr lang="pl-PL" dirty="0" err="1"/>
              <a:t>koronawirusa</a:t>
            </a:r>
            <a:r>
              <a:rPr lang="pl-PL" dirty="0"/>
              <a:t>. Władze podkreślą przy tym, że zawieszenie zajęć w szkołach to nie wakacje, ani ferie.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_zasad_bezpieczenstwa_w_sie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73" t="3203" r="10134" b="9713"/>
          <a:stretch>
            <a:fillRect/>
          </a:stretch>
        </p:blipFill>
        <p:spPr>
          <a:xfrm>
            <a:off x="5214942" y="714356"/>
            <a:ext cx="3786214" cy="5827518"/>
          </a:xfrm>
        </p:spPr>
      </p:pic>
      <p:pic>
        <p:nvPicPr>
          <p:cNvPr id="8" name="Obraz 7" descr="chron_swoja_prywatnosc_w_siec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19" y="714356"/>
            <a:ext cx="4802871" cy="5857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5000660" cy="1132538"/>
          </a:xfrm>
        </p:spPr>
        <p:txBody>
          <a:bodyPr>
            <a:normAutofit/>
          </a:bodyPr>
          <a:lstStyle/>
          <a:p>
            <a:r>
              <a:rPr lang="pl-PL" sz="4800" b="1" dirty="0" smtClean="0"/>
              <a:t>Na zakończenie:</a:t>
            </a:r>
            <a:endParaRPr lang="pl-PL" sz="48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11560" y="1772816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/>
              <a:t>N</a:t>
            </a:r>
            <a:r>
              <a:rPr lang="pl-PL" sz="2800" b="1" dirty="0" smtClean="0"/>
              <a:t>a koniec – przyłączamy </a:t>
            </a:r>
            <a:r>
              <a:rPr lang="pl-PL" sz="2800" b="1" dirty="0"/>
              <a:t>się do społecznej akcji „Zostań w domu” i apelujemy do rodaków o rozwagę i odpowiedzialność. Prosimy też o czujność w zakresie rozpowszechnianych w </a:t>
            </a:r>
            <a:r>
              <a:rPr lang="pl-PL" sz="2800" b="1" dirty="0" smtClean="0"/>
              <a:t>Internecie </a:t>
            </a:r>
            <a:r>
              <a:rPr lang="pl-PL" sz="2800" b="1" dirty="0"/>
              <a:t>tzw. </a:t>
            </a:r>
            <a:r>
              <a:rPr lang="pl-PL" sz="2800" b="1" i="1" dirty="0" err="1"/>
              <a:t>fake</a:t>
            </a:r>
            <a:r>
              <a:rPr lang="pl-PL" sz="2800" b="1" i="1" dirty="0"/>
              <a:t> newsów</a:t>
            </a:r>
            <a:r>
              <a:rPr lang="pl-PL" sz="2800" b="1" dirty="0"/>
              <a:t>, które mogą spowodować daleko idące w skutkach konsekwencje.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411760" y="5657671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Jeśli chcesz zasięgnąć rzetelnej informacji – sprawdź </a:t>
            </a:r>
            <a:r>
              <a:rPr lang="pl-PL" b="1" dirty="0">
                <a:hlinkClick r:id="rId2"/>
              </a:rPr>
              <a:t>https://</a:t>
            </a:r>
            <a:r>
              <a:rPr lang="pl-PL" b="1" dirty="0" smtClean="0">
                <a:hlinkClick r:id="rId2"/>
              </a:rPr>
              <a:t>www.gov.pl/web/koronawirus/porady</a:t>
            </a:r>
            <a:endParaRPr lang="pl-PL" b="1" dirty="0" smtClean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040" y="404664"/>
            <a:ext cx="5364088" cy="3006666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/>
              <a:t>Dziękujemy </a:t>
            </a:r>
            <a:br>
              <a:rPr lang="pl-PL" sz="7200" b="1" dirty="0" smtClean="0"/>
            </a:br>
            <a:r>
              <a:rPr lang="pl-PL" sz="7200" b="1" dirty="0" smtClean="0"/>
              <a:t>za uwagę</a:t>
            </a:r>
            <a:endParaRPr lang="pl-PL" sz="7200" b="1" dirty="0"/>
          </a:p>
        </p:txBody>
      </p:sp>
      <p:pic>
        <p:nvPicPr>
          <p:cNvPr id="30722" name="Picture 2" descr="Znalezione obrazy dla zapytania zasady bezpieczeństwa w sieci"/>
          <p:cNvPicPr>
            <a:picLocks noChangeAspect="1" noChangeArrowheads="1"/>
          </p:cNvPicPr>
          <p:nvPr/>
        </p:nvPicPr>
        <p:blipFill>
          <a:blip r:embed="rId2"/>
          <a:srcRect l="21833" r="17520"/>
          <a:stretch>
            <a:fillRect/>
          </a:stretch>
        </p:blipFill>
        <p:spPr bwMode="auto">
          <a:xfrm>
            <a:off x="5897732" y="836712"/>
            <a:ext cx="3214710" cy="5300642"/>
          </a:xfrm>
          <a:prstGeom prst="rect">
            <a:avLst/>
          </a:prstGeom>
          <a:noFill/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7450" r="4326" b="15350"/>
          <a:stretch/>
        </p:blipFill>
        <p:spPr>
          <a:xfrm>
            <a:off x="179512" y="3156398"/>
            <a:ext cx="5832649" cy="369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10"/>
          <p:cNvSpPr>
            <a:spLocks noGrp="1"/>
          </p:cNvSpPr>
          <p:nvPr>
            <p:ph sz="quarter" idx="4294967295"/>
          </p:nvPr>
        </p:nvSpPr>
        <p:spPr>
          <a:xfrm>
            <a:off x="500034" y="1142984"/>
            <a:ext cx="8064896" cy="1500198"/>
          </a:xfrm>
          <a:prstGeom prst="rect">
            <a:avLst/>
          </a:prstGeom>
          <a:noFill/>
          <a:ln w="12700">
            <a:noFill/>
          </a:ln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  <a:defRPr/>
            </a:pPr>
            <a:r>
              <a:rPr lang="pl-PL" sz="19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Internet</a:t>
            </a:r>
            <a:r>
              <a:rPr lang="pl-PL" sz="19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- to kopalnia wiedzy i plac zabaw. Jednocześnie jednak sieć jest, jak to określił Stanisław Lem, „wielkim śmietnikiem”. Oprócz wielu wartościowych rzeczy dzieci i młodzież mogą znaleźć też treści, </a:t>
            </a:r>
            <a:br>
              <a:rPr lang="pl-PL" sz="19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pl-PL" sz="19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z którymi kontakt jest dla nich po prostu szkodliwy.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q"/>
              <a:defRPr/>
            </a:pPr>
            <a:endParaRPr lang="pl-PL" sz="19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algn="just">
              <a:buNone/>
              <a:defRPr/>
            </a:pPr>
            <a:endParaRPr lang="pl-PL" sz="19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42910" y="2357430"/>
            <a:ext cx="7858180" cy="39703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l-PL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Z czego najchętniej korzystamy w Internecie?</a:t>
            </a:r>
            <a:endParaRPr lang="pl-PL" sz="20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Komunikacja,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Rozrywka,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Gry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Ściąganie plików,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Poszukiwanie informacji,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Zakupy,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i wiele, </a:t>
            </a:r>
            <a:r>
              <a:rPr lang="pl-PL" sz="16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wiele</a:t>
            </a:r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innych....</a:t>
            </a:r>
          </a:p>
          <a:p>
            <a:pPr algn="just">
              <a:buNone/>
              <a:defRPr/>
            </a:pP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    Jeżeli chodzi o młodzież to z portali korzystają częściej dziewczynki niż chłopcy,  90 % ma konto przynajmniej na jednym portalu społecznościowym. 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Z gier on-line natomiast częściej korzystają chłopcy.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928810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200" dirty="0" smtClean="0">
                <a:solidFill>
                  <a:schemeClr val="accent6">
                    <a:lumMod val="50000"/>
                  </a:schemeClr>
                </a:solidFill>
              </a:rPr>
              <a:t>Każdy z nas na co dzień korzysta z różnego rodzaju serwisów, które wymagają utworzenia własnego hasła. Hasło zabezpiecza dostęp do naszego konta i informacji tam zawartych, dlatego nie powinno być ono przypadkowe. Aby chronić się przed włamaniem do naszego </a:t>
            </a:r>
            <a:br>
              <a:rPr lang="pl-PL" sz="2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200" dirty="0" smtClean="0">
                <a:solidFill>
                  <a:schemeClr val="accent6">
                    <a:lumMod val="50000"/>
                  </a:schemeClr>
                </a:solidFill>
              </a:rPr>
              <a:t>konta i wyciekiem informacji, powinniśmy stworzyć takie hasło, które będzie jednocześnie BEZPIECZNE, silne i skuteczne.</a:t>
            </a:r>
            <a:endParaRPr lang="pl-PL" dirty="0"/>
          </a:p>
        </p:txBody>
      </p:sp>
      <p:pic>
        <p:nvPicPr>
          <p:cNvPr id="4098" name="Picture 2" descr="https://spploniawy.edue.pl/wp/wp-content/uploads/2016/02/log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86058"/>
            <a:ext cx="8229600" cy="27796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Bezpieczne+hasło+Hasło+łatwe+do+zapamiętania,+lecz+trudne+do+odgadnięcia+lub+złamania..jpg"/>
          <p:cNvPicPr>
            <a:picLocks noGrp="1" noChangeAspect="1"/>
          </p:cNvPicPr>
          <p:nvPr>
            <p:ph idx="1"/>
          </p:nvPr>
        </p:nvPicPr>
        <p:blipFill>
          <a:blip r:embed="rId2"/>
          <a:srcRect l="4869" b="20802"/>
          <a:stretch>
            <a:fillRect/>
          </a:stretch>
        </p:blipFill>
        <p:spPr>
          <a:xfrm>
            <a:off x="500034" y="923816"/>
            <a:ext cx="8286808" cy="517417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38" t="14060" r="5603" b="23164"/>
          <a:stretch>
            <a:fillRect/>
          </a:stretch>
        </p:blipFill>
        <p:spPr bwMode="auto">
          <a:xfrm>
            <a:off x="45055" y="2780928"/>
            <a:ext cx="909894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0" b="16001"/>
          <a:stretch/>
        </p:blipFill>
        <p:spPr>
          <a:xfrm>
            <a:off x="45055" y="404664"/>
            <a:ext cx="45720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822302" cy="2341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07288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2200" dirty="0" smtClean="0"/>
              <a:t>Dobrym pomysłem na hasło jest tak zwane wyrażenie hasłowe, czyli zestawienie kilku losowo wybranych słów. Używając tego sposobu, </a:t>
            </a:r>
            <a:br>
              <a:rPr lang="pl-PL" sz="2200" dirty="0" smtClean="0"/>
            </a:br>
            <a:r>
              <a:rPr lang="pl-PL" sz="2200" dirty="0" smtClean="0"/>
              <a:t>liczba możliwych kombinacji jest ogromna.</a:t>
            </a:r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5859" t="19688" r="6836" b="31562"/>
          <a:stretch>
            <a:fillRect/>
          </a:stretch>
        </p:blipFill>
        <p:spPr bwMode="auto">
          <a:xfrm>
            <a:off x="-27622" y="1831504"/>
            <a:ext cx="9258746" cy="323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/>
          <a:srcRect b="50268"/>
          <a:stretch/>
        </p:blipFill>
        <p:spPr>
          <a:xfrm>
            <a:off x="4927" y="5321228"/>
            <a:ext cx="4641215" cy="144016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50"/>
          <a:stretch/>
        </p:blipFill>
        <p:spPr>
          <a:xfrm>
            <a:off x="4601751" y="5338729"/>
            <a:ext cx="4506753" cy="148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6929486" cy="10668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Bezpieczne korzystanie ze stron internetowych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42845" y="1928803"/>
            <a:ext cx="90011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 smtClean="0"/>
              <a:t>Bezpieczne korzystanie z sieci polega przede wszystkim na rozsądku i ostrożnym „klikaniu” </a:t>
            </a:r>
            <a:br>
              <a:rPr lang="pl-PL" sz="1600" dirty="0" smtClean="0"/>
            </a:br>
            <a:r>
              <a:rPr lang="pl-PL" sz="1600" dirty="0" smtClean="0"/>
              <a:t>w sieci. Oczywiście rozsądek musi być wsparty przez odpowiednie oprogramowanie. </a:t>
            </a:r>
            <a:br>
              <a:rPr lang="pl-PL" sz="1600" dirty="0" smtClean="0"/>
            </a:br>
            <a:r>
              <a:rPr lang="pl-PL" sz="1600" dirty="0" smtClean="0"/>
              <a:t>Takie ABC można zawrzeć w następujących punktach:</a:t>
            </a:r>
          </a:p>
          <a:p>
            <a:pPr algn="just"/>
            <a:endParaRPr lang="pl-PL" sz="16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/>
              <a:t> Oprogramowanie zabezpieczające powinno być zawsze uruchomione i aktualne, zwłaszcza gdy </a:t>
            </a:r>
            <a:br>
              <a:rPr lang="pl-PL" sz="1600" dirty="0" smtClean="0"/>
            </a:br>
            <a:r>
              <a:rPr lang="pl-PL" sz="1600" dirty="0" smtClean="0"/>
              <a:t>używa się laptopa w niechronionej sieci bezprzewodowej w miejscach publicznych. </a:t>
            </a:r>
          </a:p>
          <a:p>
            <a:pPr algn="just"/>
            <a:endParaRPr lang="pl-PL" sz="16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/>
              <a:t> Należy zainstalować oprogramowanie, które zapewni ochronę podczas poruszania się </a:t>
            </a:r>
            <a:br>
              <a:rPr lang="pl-PL" sz="1600" dirty="0" smtClean="0"/>
            </a:br>
            <a:r>
              <a:rPr lang="pl-PL" sz="1600" dirty="0" smtClean="0"/>
              <a:t>w Internecie lub pobierania plików bezpośrednio do komputera. </a:t>
            </a:r>
          </a:p>
          <a:p>
            <a:pPr algn="just"/>
            <a:endParaRPr lang="pl-PL" sz="16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/>
              <a:t> Oprogramowanie zabezpieczające przed zagrożeniami z sieci powinno zapewniać ochronę poczty </a:t>
            </a:r>
            <a:br>
              <a:rPr lang="pl-PL" sz="1600" dirty="0" smtClean="0"/>
            </a:br>
            <a:r>
              <a:rPr lang="pl-PL" sz="1600" dirty="0" smtClean="0"/>
              <a:t>elektronicznej i wszystkich aplikacji dla użytkowników oraz generować w czasie rzeczywistym</a:t>
            </a:r>
            <a:br>
              <a:rPr lang="pl-PL" sz="1600" dirty="0" smtClean="0"/>
            </a:br>
            <a:r>
              <a:rPr lang="pl-PL" sz="1600" dirty="0" smtClean="0"/>
              <a:t>ostrzeżenia dotyczące ruchu przychodzącego i wychodzącego. </a:t>
            </a:r>
          </a:p>
          <a:p>
            <a:pPr algn="just"/>
            <a:endParaRPr lang="pl-PL" sz="16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1600" dirty="0" smtClean="0"/>
              <a:t> Należy stosować najnowsze technologie, które sprawdzają wiarygodność i bezpieczeństwo serwisów internetowych przed ich otwarciem w przeglądarce.</a:t>
            </a:r>
          </a:p>
          <a:p>
            <a:pPr algn="just"/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 smtClean="0"/>
          </a:p>
          <a:p>
            <a:endParaRPr lang="pl-PL" sz="1600" dirty="0" smtClean="0"/>
          </a:p>
          <a:p>
            <a:endParaRPr lang="pl-PL" sz="1600" dirty="0" smtClean="0"/>
          </a:p>
          <a:p>
            <a:endParaRPr lang="pl-PL" dirty="0"/>
          </a:p>
        </p:txBody>
      </p:sp>
      <p:pic>
        <p:nvPicPr>
          <p:cNvPr id="23554" name="Picture 2" descr="Znalezione obrazy dla zapytania bezpieczne korzystanie ze stron internetowych"/>
          <p:cNvPicPr>
            <a:picLocks noChangeAspect="1" noChangeArrowheads="1"/>
          </p:cNvPicPr>
          <p:nvPr/>
        </p:nvPicPr>
        <p:blipFill>
          <a:blip r:embed="rId2"/>
          <a:srcRect t="13441" b="38172"/>
          <a:stretch>
            <a:fillRect/>
          </a:stretch>
        </p:blipFill>
        <p:spPr bwMode="auto">
          <a:xfrm>
            <a:off x="7286644" y="785794"/>
            <a:ext cx="169333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44" y="785794"/>
            <a:ext cx="8215370" cy="3286148"/>
          </a:xfrm>
        </p:spPr>
        <p:txBody>
          <a:bodyPr>
            <a:noAutofit/>
          </a:bodyPr>
          <a:lstStyle/>
          <a:p>
            <a:r>
              <a:rPr lang="pl-PL" sz="1600" dirty="0" smtClean="0"/>
              <a:t>Należy używać najnowszej wersji przeglądarki internetowej oraz zainstalować wszystkie dostępne poprawki zabezpieczeń. </a:t>
            </a:r>
          </a:p>
          <a:p>
            <a:r>
              <a:rPr lang="pl-PL" sz="1600" dirty="0" smtClean="0"/>
              <a:t>Należy używać przeglądarki z wtyczką blokującą skrypty.</a:t>
            </a:r>
          </a:p>
          <a:p>
            <a:r>
              <a:rPr lang="pl-PL" sz="1600" dirty="0" smtClean="0"/>
              <a:t>Należy sprawdzić, jakie zabezpieczenia są oferowane przez sieć operatora Internetu. </a:t>
            </a:r>
          </a:p>
          <a:p>
            <a:r>
              <a:rPr lang="pl-PL" sz="1600" dirty="0" smtClean="0"/>
              <a:t>Jeżeli wykorzystywany jest system operacyjny Microsoft Windows, należy włączyć funkcję automatycznych aktualizacji i instalować wszelkie aktualizacje zaraz po ich udostępnieniu przez firmę Microsoft. </a:t>
            </a:r>
          </a:p>
          <a:p>
            <a:r>
              <a:rPr lang="pl-PL" sz="1600" dirty="0" smtClean="0"/>
              <a:t>Należy zainstalować zapory i oprogramowanie wykrywające włamania oraz zabezpieczające przed szkodliwym oprogramowaniem i programami szpiegującymi. Programy te powinny być zawsze uruchomione i regularnie aktualizowane. </a:t>
            </a:r>
          </a:p>
          <a:p>
            <a:r>
              <a:rPr lang="pl-PL" sz="1600" dirty="0" smtClean="0"/>
              <a:t>Należy upewnić się, że oprogramowanie zabezpieczające jest aktualne.</a:t>
            </a:r>
            <a:endParaRPr lang="pl-PL" sz="1600" dirty="0"/>
          </a:p>
        </p:txBody>
      </p:sp>
      <p:pic>
        <p:nvPicPr>
          <p:cNvPr id="22530" name="Picture 2" descr="Znalezione obrazy dla zapytania bezpieczne korzystanie ze stron internetowy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14818"/>
            <a:ext cx="4122729" cy="24156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Certyfikat SSL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12858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SSL to protokół sieciowy, który szyfruje dane przesyłane drogą elektroniczną. Dzięki niemu informacje udostępniane przez Internet są poufne i bezpieczne, a użytkownik korzystający z witryny posiadającej certyfikat SSL może mieć pewność, że dany serwis jest wiarygodny. Z protokołem SSL możemy spotkać się np. podczas płatności elektronicznych lub aukcji internetowych.</a:t>
            </a: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14282" y="2857496"/>
            <a:ext cx="87154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Certyfikat SSL – działanie </a:t>
            </a:r>
          </a:p>
          <a:p>
            <a:r>
              <a:rPr lang="pl-PL" sz="1600" dirty="0" smtClean="0"/>
              <a:t>Jeśli dany serwer ma zainstalowany certyfikat SSL, wówczas informacje przesyłane są w sposób zaszyfrowany. Strony, które nie korzystają z SSL przesyłają dane otwartym tekstem, który może być przechwycony przez inne osoby. Skąd mamy wiedzieć, czy dana strona jest bezpieczna? </a:t>
            </a:r>
          </a:p>
          <a:p>
            <a:r>
              <a:rPr lang="pl-PL" sz="1600" dirty="0" smtClean="0"/>
              <a:t>Możemy to sprawdzić na kilka sposób. Warto wówczas zwrócić uwagę na trzy rzeczy: </a:t>
            </a:r>
          </a:p>
          <a:p>
            <a:endParaRPr lang="pl-PL" sz="1600" dirty="0" smtClean="0"/>
          </a:p>
          <a:p>
            <a:r>
              <a:rPr lang="pl-PL" sz="1600" dirty="0" smtClean="0"/>
              <a:t>1. Obecność przedrostka „https” w adresie strony, np. https://bankonline.pl. </a:t>
            </a:r>
          </a:p>
          <a:p>
            <a:r>
              <a:rPr lang="pl-PL" sz="1600" dirty="0" smtClean="0"/>
              <a:t>2. Zielony pasek adresu przeglądarki. </a:t>
            </a:r>
          </a:p>
          <a:p>
            <a:r>
              <a:rPr lang="pl-PL" sz="1600" dirty="0" smtClean="0"/>
              <a:t>3. Ikona kłódki na pasku stanu przeglądarki. </a:t>
            </a:r>
          </a:p>
        </p:txBody>
      </p:sp>
      <p:pic>
        <p:nvPicPr>
          <p:cNvPr id="25602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9649">
            <a:off x="6854167" y="4699762"/>
            <a:ext cx="197748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280</TotalTime>
  <Words>432</Words>
  <Application>Microsoft Office PowerPoint</Application>
  <PresentationFormat>Pokaz na ekranie (4:3)</PresentationFormat>
  <Paragraphs>60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Georgia</vt:lpstr>
      <vt:lpstr>Trebuchet MS</vt:lpstr>
      <vt:lpstr>Wingdings</vt:lpstr>
      <vt:lpstr>Wingdings 2</vt:lpstr>
      <vt:lpstr>Wielkomiejski</vt:lpstr>
      <vt:lpstr>Bezpieczeństwo w sieci w w dobie koronowirusa</vt:lpstr>
      <vt:lpstr>Prezentacja programu PowerPoint</vt:lpstr>
      <vt:lpstr>Każdy z nas na co dzień korzysta z różnego rodzaju serwisów, które wymagają utworzenia własnego hasła. Hasło zabezpiecza dostęp do naszego konta i informacji tam zawartych, dlatego nie powinno być ono przypadkowe. Aby chronić się przed włamaniem do naszego  konta i wyciekiem informacji, powinniśmy stworzyć takie hasło, które będzie jednocześnie BEZPIECZNE, silne i skuteczne.</vt:lpstr>
      <vt:lpstr>Prezentacja programu PowerPoint</vt:lpstr>
      <vt:lpstr>Prezentacja programu PowerPoint</vt:lpstr>
      <vt:lpstr> Dobrym pomysłem na hasło jest tak zwane wyrażenie hasłowe, czyli zestawienie kilku losowo wybranych słów. Używając tego sposobu,  liczba możliwych kombinacji jest ogromna. </vt:lpstr>
      <vt:lpstr>Bezpieczne korzystanie ze stron internetowych</vt:lpstr>
      <vt:lpstr>Prezentacja programu PowerPoint</vt:lpstr>
      <vt:lpstr>Certyfikat SSL</vt:lpstr>
      <vt:lpstr>Certyfikat SSL - korzyści</vt:lpstr>
      <vt:lpstr>Prezentacja programu PowerPoint</vt:lpstr>
      <vt:lpstr>Prezentacja programu PowerPoint</vt:lpstr>
      <vt:lpstr>Prezentacja programu PowerPoint</vt:lpstr>
      <vt:lpstr>Na zakończenie:</vt:lpstr>
      <vt:lpstr>Dziękujemy 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w sieci</dc:title>
  <dc:creator>Igor</dc:creator>
  <cp:lastModifiedBy>Dell</cp:lastModifiedBy>
  <cp:revision>32</cp:revision>
  <dcterms:created xsi:type="dcterms:W3CDTF">2018-01-12T09:04:04Z</dcterms:created>
  <dcterms:modified xsi:type="dcterms:W3CDTF">2020-03-19T08:35:22Z</dcterms:modified>
</cp:coreProperties>
</file>